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109" d="100"/>
          <a:sy n="109" d="100"/>
        </p:scale>
        <p:origin x="6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1"/>
          <c:order val="0"/>
          <c:tx>
            <c:strRef>
              <c:f>Лист1!$C$1</c:f>
              <c:strCache>
                <c:ptCount val="1"/>
                <c:pt idx="0">
                  <c:v>Ряд 2</c:v>
                </c:pt>
              </c:strCache>
            </c:strRef>
          </c:tx>
          <c:spPr>
            <a:solidFill>
              <a:schemeClr val="accent1">
                <a:shade val="76000"/>
              </a:schemeClr>
            </a:solidFill>
            <a:ln>
              <a:noFill/>
            </a:ln>
            <a:effectLst/>
          </c:spPr>
          <c:invertIfNegative val="0"/>
          <c:cat>
            <c:strRef>
              <c:f>Лист1!$A$2:$A$7</c:f>
              <c:strCache>
                <c:ptCount val="6"/>
                <c:pt idx="0">
                  <c:v>Шағалалы</c:v>
                </c:pt>
                <c:pt idx="1">
                  <c:v>Алексеевка</c:v>
                </c:pt>
                <c:pt idx="2">
                  <c:v>Қанай би</c:v>
                </c:pt>
                <c:pt idx="3">
                  <c:v>Қызылсая</c:v>
                </c:pt>
                <c:pt idx="4">
                  <c:v>Ақадыр</c:v>
                </c:pt>
                <c:pt idx="5">
                  <c:v>Айдабол</c:v>
                </c:pt>
              </c:strCache>
            </c:strRef>
          </c:cat>
          <c:val>
            <c:numRef>
              <c:f>Лист1!$C$2:$C$7</c:f>
              <c:numCache>
                <c:formatCode>General</c:formatCode>
                <c:ptCount val="6"/>
                <c:pt idx="0">
                  <c:v>5</c:v>
                </c:pt>
                <c:pt idx="1">
                  <c:v>5</c:v>
                </c:pt>
                <c:pt idx="2">
                  <c:v>5</c:v>
                </c:pt>
                <c:pt idx="3">
                  <c:v>5</c:v>
                </c:pt>
                <c:pt idx="4">
                  <c:v>4</c:v>
                </c:pt>
                <c:pt idx="5">
                  <c:v>3</c:v>
                </c:pt>
              </c:numCache>
            </c:numRef>
          </c:val>
          <c:extLst>
            <c:ext xmlns:c16="http://schemas.microsoft.com/office/drawing/2014/chart" uri="{C3380CC4-5D6E-409C-BE32-E72D297353CC}">
              <c16:uniqueId val="{00000001-2D7C-4D16-BE2D-6D17C1B3E036}"/>
            </c:ext>
          </c:extLst>
        </c:ser>
        <c:dLbls>
          <c:showLegendKey val="0"/>
          <c:showVal val="0"/>
          <c:showCatName val="0"/>
          <c:showSerName val="0"/>
          <c:showPercent val="0"/>
          <c:showBubbleSize val="0"/>
        </c:dLbls>
        <c:gapWidth val="219"/>
        <c:overlap val="-27"/>
        <c:axId val="409105192"/>
        <c:axId val="409110440"/>
      </c:barChart>
      <c:catAx>
        <c:axId val="40910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09110440"/>
        <c:crosses val="autoZero"/>
        <c:auto val="1"/>
        <c:lblAlgn val="ctr"/>
        <c:lblOffset val="100"/>
        <c:noMultiLvlLbl val="0"/>
      </c:catAx>
      <c:valAx>
        <c:axId val="409110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09105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16941437007874E-2"/>
          <c:y val="0.19394415157966957"/>
          <c:w val="0.94583058562992128"/>
          <c:h val="0.74515734801113775"/>
        </c:manualLayout>
      </c:layout>
      <c:barChart>
        <c:barDir val="col"/>
        <c:grouping val="clustered"/>
        <c:varyColors val="0"/>
        <c:dLbls>
          <c:showLegendKey val="0"/>
          <c:showVal val="0"/>
          <c:showCatName val="0"/>
          <c:showSerName val="0"/>
          <c:showPercent val="0"/>
          <c:showBubbleSize val="0"/>
        </c:dLbls>
        <c:gapWidth val="219"/>
        <c:overlap val="-27"/>
        <c:axId val="518701464"/>
        <c:axId val="518701136"/>
      </c:barChart>
      <c:catAx>
        <c:axId val="51870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18701136"/>
        <c:crosses val="autoZero"/>
        <c:auto val="1"/>
        <c:lblAlgn val="ctr"/>
        <c:lblOffset val="100"/>
        <c:noMultiLvlLbl val="0"/>
      </c:catAx>
      <c:valAx>
        <c:axId val="51870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18701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3.2294414370078739E-2"/>
          <c:y val="0.19394424827000414"/>
          <c:w val="0.94583058562992128"/>
          <c:h val="0.74515734801113775"/>
        </c:manualLayout>
      </c:layout>
      <c:barChart>
        <c:barDir val="col"/>
        <c:grouping val="clustered"/>
        <c:varyColors val="0"/>
        <c:ser>
          <c:idx val="1"/>
          <c:order val="0"/>
          <c:tx>
            <c:strRef>
              <c:f>Лист1!$C$1</c:f>
              <c:strCache>
                <c:ptCount val="1"/>
                <c:pt idx="0">
                  <c:v>Ряд 2</c:v>
                </c:pt>
              </c:strCache>
            </c:strRef>
          </c:tx>
          <c:spPr>
            <a:solidFill>
              <a:schemeClr val="accent5">
                <a:shade val="76000"/>
              </a:schemeClr>
            </a:solidFill>
            <a:ln>
              <a:noFill/>
            </a:ln>
            <a:effectLst/>
          </c:spPr>
          <c:invertIfNegative val="0"/>
          <c:cat>
            <c:strRef>
              <c:f>Лист1!$A$2:$A$9</c:f>
              <c:strCache>
                <c:ptCount val="8"/>
                <c:pt idx="0">
                  <c:v>Молдабаева Г.Б.</c:v>
                </c:pt>
                <c:pt idx="1">
                  <c:v>Бекенова А.С.</c:v>
                </c:pt>
                <c:pt idx="2">
                  <c:v>Тюлебаева Х.М.</c:v>
                </c:pt>
                <c:pt idx="3">
                  <c:v>Қабылова А.Ж.</c:v>
                </c:pt>
                <c:pt idx="4">
                  <c:v>Абдулин И.А.</c:v>
                </c:pt>
                <c:pt idx="5">
                  <c:v>Махамбетова А.Т.</c:v>
                </c:pt>
                <c:pt idx="6">
                  <c:v>Касымова А.С.</c:v>
                </c:pt>
                <c:pt idx="7">
                  <c:v>Шарипов</c:v>
                </c:pt>
              </c:strCache>
            </c:strRef>
          </c:cat>
          <c:val>
            <c:numRef>
              <c:f>Лист1!$C$2:$C$9</c:f>
              <c:numCache>
                <c:formatCode>General</c:formatCode>
                <c:ptCount val="8"/>
                <c:pt idx="0">
                  <c:v>4</c:v>
                </c:pt>
                <c:pt idx="1">
                  <c:v>5</c:v>
                </c:pt>
                <c:pt idx="2">
                  <c:v>4</c:v>
                </c:pt>
                <c:pt idx="3">
                  <c:v>5</c:v>
                </c:pt>
                <c:pt idx="4">
                  <c:v>4</c:v>
                </c:pt>
                <c:pt idx="5">
                  <c:v>4</c:v>
                </c:pt>
                <c:pt idx="6">
                  <c:v>3</c:v>
                </c:pt>
                <c:pt idx="7">
                  <c:v>2</c:v>
                </c:pt>
              </c:numCache>
            </c:numRef>
          </c:val>
          <c:extLst>
            <c:ext xmlns:c16="http://schemas.microsoft.com/office/drawing/2014/chart" uri="{C3380CC4-5D6E-409C-BE32-E72D297353CC}">
              <c16:uniqueId val="{00000000-DAD3-41DD-BC82-4A32AE724AC7}"/>
            </c:ext>
          </c:extLst>
        </c:ser>
        <c:dLbls>
          <c:showLegendKey val="0"/>
          <c:showVal val="0"/>
          <c:showCatName val="0"/>
          <c:showSerName val="0"/>
          <c:showPercent val="0"/>
          <c:showBubbleSize val="0"/>
        </c:dLbls>
        <c:gapWidth val="219"/>
        <c:overlap val="-27"/>
        <c:axId val="518701464"/>
        <c:axId val="518701136"/>
      </c:barChart>
      <c:catAx>
        <c:axId val="51870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18701136"/>
        <c:crosses val="autoZero"/>
        <c:auto val="1"/>
        <c:lblAlgn val="ctr"/>
        <c:lblOffset val="100"/>
        <c:noMultiLvlLbl val="0"/>
      </c:catAx>
      <c:valAx>
        <c:axId val="51870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18701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6B572CF-1EE4-4566-9A10-E2C6571D4BD5}" type="datetimeFigureOut">
              <a:rPr lang="ru-RU" smtClean="0"/>
              <a:t>пн 12.06.17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169926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B572CF-1EE4-4566-9A10-E2C6571D4BD5}" type="datetimeFigureOut">
              <a:rPr lang="ru-RU" smtClean="0"/>
              <a:t>пн 12.06.17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34514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B572CF-1EE4-4566-9A10-E2C6571D4BD5}" type="datetimeFigureOut">
              <a:rPr lang="ru-RU" smtClean="0"/>
              <a:t>пн 12.06.17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389173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B572CF-1EE4-4566-9A10-E2C6571D4BD5}" type="datetimeFigureOut">
              <a:rPr lang="ru-RU" smtClean="0"/>
              <a:t>пн 12.06.17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342857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6B572CF-1EE4-4566-9A10-E2C6571D4BD5}" type="datetimeFigureOut">
              <a:rPr lang="ru-RU" smtClean="0"/>
              <a:t>пн 12.06.17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264776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6B572CF-1EE4-4566-9A10-E2C6571D4BD5}" type="datetimeFigureOut">
              <a:rPr lang="ru-RU" smtClean="0"/>
              <a:t>пн 12.06.17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401102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6B572CF-1EE4-4566-9A10-E2C6571D4BD5}" type="datetimeFigureOut">
              <a:rPr lang="ru-RU" smtClean="0"/>
              <a:t>пн 12.06.17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192924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6B572CF-1EE4-4566-9A10-E2C6571D4BD5}" type="datetimeFigureOut">
              <a:rPr lang="ru-RU" smtClean="0"/>
              <a:t>пн 12.06.17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15659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B572CF-1EE4-4566-9A10-E2C6571D4BD5}" type="datetimeFigureOut">
              <a:rPr lang="ru-RU" smtClean="0"/>
              <a:t>пн 12.06.17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380076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6B572CF-1EE4-4566-9A10-E2C6571D4BD5}" type="datetimeFigureOut">
              <a:rPr lang="ru-RU" smtClean="0"/>
              <a:t>пн 12.06.17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237012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6B572CF-1EE4-4566-9A10-E2C6571D4BD5}" type="datetimeFigureOut">
              <a:rPr lang="ru-RU" smtClean="0"/>
              <a:t>пн 12.06.17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1A5ED5-384A-4F89-9FB3-70DA10E24118}" type="slidenum">
              <a:rPr lang="ru-RU" smtClean="0"/>
              <a:t>‹#›</a:t>
            </a:fld>
            <a:endParaRPr lang="ru-RU"/>
          </a:p>
        </p:txBody>
      </p:sp>
    </p:spTree>
    <p:extLst>
      <p:ext uri="{BB962C8B-B14F-4D97-AF65-F5344CB8AC3E}">
        <p14:creationId xmlns:p14="http://schemas.microsoft.com/office/powerpoint/2010/main" val="114504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572CF-1EE4-4566-9A10-E2C6571D4BD5}" type="datetimeFigureOut">
              <a:rPr lang="ru-RU" smtClean="0"/>
              <a:t>пн 12.06.17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A5ED5-384A-4F89-9FB3-70DA10E24118}" type="slidenum">
              <a:rPr lang="ru-RU" smtClean="0"/>
              <a:t>‹#›</a:t>
            </a:fld>
            <a:endParaRPr lang="ru-RU"/>
          </a:p>
        </p:txBody>
      </p:sp>
    </p:spTree>
    <p:extLst>
      <p:ext uri="{BB962C8B-B14F-4D97-AF65-F5344CB8AC3E}">
        <p14:creationId xmlns:p14="http://schemas.microsoft.com/office/powerpoint/2010/main" val="57392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72682" cy="6858000"/>
          </a:xfrm>
          <a:prstGeom prst="rect">
            <a:avLst/>
          </a:prstGeom>
          <a:solidFill>
            <a:schemeClr val="accent6">
              <a:lumMod val="40000"/>
              <a:lumOff val="60000"/>
            </a:schemeClr>
          </a:solidFill>
          <a:ln>
            <a:solidFill>
              <a:schemeClr val="accent6">
                <a:lumMod val="40000"/>
                <a:lumOff val="60000"/>
              </a:schemeClr>
            </a:solidFill>
          </a:ln>
        </p:spPr>
      </p:pic>
      <p:sp>
        <p:nvSpPr>
          <p:cNvPr id="14" name="Прямоугольник 13"/>
          <p:cNvSpPr/>
          <p:nvPr/>
        </p:nvSpPr>
        <p:spPr>
          <a:xfrm>
            <a:off x="3048000" y="1679899"/>
            <a:ext cx="6096000" cy="4296112"/>
          </a:xfrm>
          <a:prstGeom prst="rect">
            <a:avLst/>
          </a:prstGeom>
        </p:spPr>
        <p:txBody>
          <a:bodyPr>
            <a:spAutoFit/>
          </a:bodyPr>
          <a:lstStyle/>
          <a:p>
            <a:pPr>
              <a:lnSpc>
                <a:spcPct val="107000"/>
              </a:lnSpc>
              <a:spcAft>
                <a:spcPts val="800"/>
              </a:spcAft>
            </a:pPr>
            <a:endParaRPr lang="kk-KZ"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dirty="0" smtClean="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dirty="0" smtClean="0">
                <a:latin typeface="Times New Roman" panose="02020603050405020304" pitchFamily="18" charset="0"/>
                <a:ea typeface="Calibri" panose="020F0502020204030204" pitchFamily="34" charset="0"/>
                <a:cs typeface="Times New Roman" panose="02020603050405020304" pitchFamily="18" charset="0"/>
              </a:rPr>
              <a:t>            </a:t>
            </a:r>
            <a:r>
              <a:rPr lang="kk-KZ"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Зеренді </a:t>
            </a:r>
            <a:r>
              <a:rPr lang="kk-KZ"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білім беру бөлімінің </a:t>
            </a:r>
            <a:r>
              <a:rPr lang="kk-KZ"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жанындағы</a:t>
            </a:r>
            <a:endParaRPr lang="ru-RU" sz="11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Зеренді балалар музыка мектебі </a:t>
            </a:r>
            <a:endParaRPr lang="ru-RU" sz="11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«Мемлекеттік коммуналды қазыналы кәсіпорыны»</a:t>
            </a:r>
            <a:endParaRPr lang="ru-RU" sz="11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Балаларға қосымша білім беру мекемесінің </a:t>
            </a:r>
            <a:endParaRPr lang="ru-RU" sz="11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0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26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Жылдық есебі</a:t>
            </a:r>
            <a:endParaRPr lang="ru-RU" sz="11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6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2016-2017 оқу жылы</a:t>
            </a:r>
            <a:endParaRPr lang="ru-RU" sz="11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1665193" y="1064346"/>
            <a:ext cx="11280531" cy="615553"/>
          </a:xfrm>
          <a:prstGeom prst="rect">
            <a:avLst/>
          </a:prstGeom>
        </p:spPr>
        <p:txBody>
          <a:bodyPr wrap="square">
            <a:spAutoFit/>
          </a:bodyPr>
          <a:lstStyle/>
          <a:p>
            <a:pPr lvl="0" fontAlgn="base">
              <a:spcBef>
                <a:spcPct val="0"/>
              </a:spcBef>
              <a:spcAft>
                <a:spcPct val="0"/>
              </a:spcAft>
            </a:pPr>
            <a:r>
              <a:rPr lang="kk-KZ" sz="800" b="1" dirty="0">
                <a:latin typeface="Times New Roman" pitchFamily="18" charset="0"/>
                <a:ea typeface="Times New Roman" pitchFamily="18" charset="0"/>
                <a:cs typeface="Times New Roman" pitchFamily="18" charset="0"/>
              </a:rPr>
              <a:t> </a:t>
            </a:r>
            <a:r>
              <a:rPr lang="kk-KZ" sz="800" b="1" dirty="0">
                <a:solidFill>
                  <a:srgbClr val="7030A0"/>
                </a:solidFill>
                <a:latin typeface="Times New Roman" pitchFamily="18" charset="0"/>
                <a:ea typeface="Times New Roman" pitchFamily="18" charset="0"/>
                <a:cs typeface="Times New Roman" pitchFamily="18" charset="0"/>
              </a:rPr>
              <a:t>Келісемін:                                                                                                                        </a:t>
            </a:r>
            <a:r>
              <a:rPr lang="kk-KZ" sz="800" b="1" dirty="0" smtClean="0">
                <a:solidFill>
                  <a:srgbClr val="7030A0"/>
                </a:solidFill>
                <a:latin typeface="Times New Roman" pitchFamily="18" charset="0"/>
                <a:ea typeface="Times New Roman" pitchFamily="18" charset="0"/>
                <a:cs typeface="Times New Roman" pitchFamily="18" charset="0"/>
              </a:rPr>
              <a:t>                                                                                                                                                                                                                     Бекітемін</a:t>
            </a:r>
            <a:r>
              <a:rPr lang="kk-KZ" sz="800" b="1" dirty="0">
                <a:solidFill>
                  <a:srgbClr val="7030A0"/>
                </a:solidFill>
                <a:latin typeface="Times New Roman" pitchFamily="18" charset="0"/>
                <a:ea typeface="Times New Roman" pitchFamily="18" charset="0"/>
                <a:cs typeface="Times New Roman" pitchFamily="18" charset="0"/>
              </a:rPr>
              <a:t>:</a:t>
            </a:r>
            <a:endParaRPr kumimoji="0" lang="ru-RU" sz="800" b="1" i="0" u="none" strike="noStrike" cap="none" normalizeH="0" baseline="0" dirty="0" smtClean="0">
              <a:ln>
                <a:noFill/>
              </a:ln>
              <a:solidFill>
                <a:srgbClr val="7030A0"/>
              </a:solidFill>
              <a:effectLst/>
              <a:latin typeface="Arial" pitchFamily="34" charset="0"/>
              <a:cs typeface="Arial" pitchFamily="34" charset="0"/>
            </a:endParaRPr>
          </a:p>
          <a:p>
            <a:pPr lvl="0" eaLnBrk="0" fontAlgn="base" hangingPunct="0">
              <a:spcBef>
                <a:spcPct val="0"/>
              </a:spcBef>
              <a:spcAft>
                <a:spcPct val="0"/>
              </a:spcAft>
            </a:pPr>
            <a:r>
              <a:rPr lang="kk-KZ" sz="800" b="1" dirty="0" smtClean="0">
                <a:solidFill>
                  <a:srgbClr val="7030A0"/>
                </a:solidFill>
                <a:latin typeface="Times New Roman" pitchFamily="18" charset="0"/>
                <a:ea typeface="Times New Roman" pitchFamily="18" charset="0"/>
                <a:cs typeface="Times New Roman" pitchFamily="18" charset="0"/>
              </a:rPr>
              <a:t>Аудандық </a:t>
            </a:r>
            <a:r>
              <a:rPr lang="kk-KZ" sz="800" b="1" dirty="0">
                <a:solidFill>
                  <a:srgbClr val="7030A0"/>
                </a:solidFill>
                <a:latin typeface="Times New Roman" pitchFamily="18" charset="0"/>
                <a:ea typeface="Times New Roman" pitchFamily="18" charset="0"/>
                <a:cs typeface="Times New Roman" pitchFamily="18" charset="0"/>
              </a:rPr>
              <a:t>білім                                                                                                               </a:t>
            </a:r>
            <a:r>
              <a:rPr lang="kk-KZ" sz="800" b="1" dirty="0" smtClean="0">
                <a:solidFill>
                  <a:srgbClr val="7030A0"/>
                </a:solidFill>
                <a:latin typeface="Times New Roman" pitchFamily="18" charset="0"/>
                <a:ea typeface="Times New Roman" pitchFamily="18" charset="0"/>
                <a:cs typeface="Times New Roman" pitchFamily="18" charset="0"/>
              </a:rPr>
              <a:t>                                                                                                                                                                                                                     Балалар музыка                                                 </a:t>
            </a:r>
            <a:endParaRPr kumimoji="0" lang="ru-RU" sz="800" b="1" i="0" u="none" strike="noStrike" cap="none" normalizeH="0" baseline="0" dirty="0" smtClean="0">
              <a:ln>
                <a:noFill/>
              </a:ln>
              <a:solidFill>
                <a:srgbClr val="7030A0"/>
              </a:solidFill>
              <a:effectLst/>
              <a:latin typeface="Arial" pitchFamily="34" charset="0"/>
              <a:cs typeface="Arial" pitchFamily="34" charset="0"/>
            </a:endParaRPr>
          </a:p>
          <a:p>
            <a:pPr lvl="0" eaLnBrk="0" fontAlgn="base" hangingPunct="0">
              <a:spcBef>
                <a:spcPct val="0"/>
              </a:spcBef>
              <a:spcAft>
                <a:spcPct val="0"/>
              </a:spcAft>
            </a:pPr>
            <a:r>
              <a:rPr lang="kk-KZ" sz="1000" b="1" dirty="0" smtClean="0">
                <a:solidFill>
                  <a:srgbClr val="7030A0"/>
                </a:solidFill>
                <a:latin typeface="Times New Roman" pitchFamily="18" charset="0"/>
                <a:ea typeface="Times New Roman" pitchFamily="18" charset="0"/>
                <a:cs typeface="Times New Roman" pitchFamily="18" charset="0"/>
              </a:rPr>
              <a:t>бөлімінің</a:t>
            </a:r>
            <a:r>
              <a:rPr lang="kk-KZ" sz="800" b="1" dirty="0" smtClean="0">
                <a:solidFill>
                  <a:srgbClr val="7030A0"/>
                </a:solidFill>
                <a:latin typeface="Times New Roman" pitchFamily="18" charset="0"/>
                <a:ea typeface="Times New Roman" pitchFamily="18" charset="0"/>
                <a:cs typeface="Times New Roman" pitchFamily="18" charset="0"/>
              </a:rPr>
              <a:t> басшысы                                                                                                                                                                                                                                                                                                                          мектебінің директоры</a:t>
            </a:r>
          </a:p>
          <a:p>
            <a:pPr lvl="0" eaLnBrk="0" fontAlgn="base" hangingPunct="0">
              <a:spcBef>
                <a:spcPct val="0"/>
              </a:spcBef>
              <a:spcAft>
                <a:spcPct val="0"/>
              </a:spcAft>
            </a:pPr>
            <a:r>
              <a:rPr lang="kk-KZ" sz="800" b="1" dirty="0" smtClean="0">
                <a:solidFill>
                  <a:srgbClr val="7030A0"/>
                </a:solidFill>
                <a:latin typeface="Times New Roman" pitchFamily="18" charset="0"/>
                <a:ea typeface="Times New Roman" pitchFamily="18" charset="0"/>
                <a:cs typeface="Times New Roman" pitchFamily="18" charset="0"/>
              </a:rPr>
              <a:t>Ж. Уаисов _______                                                                                                                                                                                                                                                                                                                               Молдабаева Г.Б_______</a:t>
            </a:r>
            <a:endParaRPr lang="kk-KZ" sz="800" b="1" dirty="0">
              <a:solidFill>
                <a:srgbClr val="7030A0"/>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15500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479861303"/>
              </p:ext>
            </p:extLst>
          </p:nvPr>
        </p:nvGraphicFramePr>
        <p:xfrm>
          <a:off x="1803400" y="474785"/>
          <a:ext cx="8128000" cy="4943882"/>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48840" cy="6858001"/>
          </a:xfrm>
          <a:prstGeom prst="rect">
            <a:avLst/>
          </a:prstGeom>
        </p:spPr>
      </p:pic>
      <p:graphicFrame>
        <p:nvGraphicFramePr>
          <p:cNvPr id="6" name="Диаграмма 5"/>
          <p:cNvGraphicFramePr/>
          <p:nvPr>
            <p:extLst>
              <p:ext uri="{D42A27DB-BD31-4B8C-83A1-F6EECF244321}">
                <p14:modId xmlns:p14="http://schemas.microsoft.com/office/powerpoint/2010/main" val="2263932496"/>
              </p:ext>
            </p:extLst>
          </p:nvPr>
        </p:nvGraphicFramePr>
        <p:xfrm>
          <a:off x="1463431" y="1452418"/>
          <a:ext cx="8467969" cy="4441033"/>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3576759" y="693675"/>
            <a:ext cx="3753335" cy="421654"/>
          </a:xfrm>
          <a:prstGeom prst="rect">
            <a:avLst/>
          </a:prstGeom>
        </p:spPr>
        <p:txBody>
          <a:bodyPr wrap="none">
            <a:spAutoFit/>
          </a:bodyPr>
          <a:lstStyle/>
          <a:p>
            <a:pPr>
              <a:lnSpc>
                <a:spcPct val="107000"/>
              </a:lnSpc>
              <a:spcAft>
                <a:spcPts val="800"/>
              </a:spcAft>
            </a:pPr>
            <a:r>
              <a:rPr lang="kk-KZ"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Зеренді балалар музыка </a:t>
            </a:r>
            <a:r>
              <a:rPr lang="kk-KZ" sz="2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мектебі:</a:t>
            </a:r>
            <a:endParaRPr lang="ru-RU"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39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23" y="-1664677"/>
            <a:ext cx="12432323" cy="8522678"/>
          </a:xfrm>
          <a:prstGeom prst="rect">
            <a:avLst/>
          </a:prstGeom>
        </p:spPr>
      </p:pic>
      <p:sp>
        <p:nvSpPr>
          <p:cNvPr id="4" name="Прямоугольник 3"/>
          <p:cNvSpPr/>
          <p:nvPr/>
        </p:nvSpPr>
        <p:spPr>
          <a:xfrm>
            <a:off x="-167053" y="-1483221"/>
            <a:ext cx="12432322" cy="8214749"/>
          </a:xfrm>
          <a:prstGeom prst="rect">
            <a:avLst/>
          </a:prstGeom>
        </p:spPr>
        <p:txBody>
          <a:bodyPr wrap="square">
            <a:spAutoFit/>
          </a:bodyPr>
          <a:lstStyle/>
          <a:p>
            <a:pPr algn="just">
              <a:lnSpc>
                <a:spcPct val="107000"/>
              </a:lnSpc>
              <a:spcAft>
                <a:spcPts val="800"/>
              </a:spcAft>
            </a:pPr>
            <a:r>
              <a:rPr lang="kk-KZ" sz="1400" b="1" dirty="0" smtClean="0">
                <a:latin typeface="Times New Roman" panose="02020603050405020304" pitchFamily="18" charset="0"/>
                <a:ea typeface="Calibri" panose="020F0502020204030204" pitchFamily="34" charset="0"/>
                <a:cs typeface="Times New Roman" panose="02020603050405020304" pitchFamily="18" charset="0"/>
              </a:rPr>
              <a:t>                                                                                                                   Тәрбие </a:t>
            </a:r>
            <a:r>
              <a:rPr lang="kk-KZ" sz="1400" b="1" dirty="0">
                <a:latin typeface="Times New Roman" panose="02020603050405020304" pitchFamily="18" charset="0"/>
                <a:ea typeface="Calibri" panose="020F0502020204030204" pitchFamily="34" charset="0"/>
                <a:cs typeface="Times New Roman" panose="02020603050405020304" pitchFamily="18" charset="0"/>
              </a:rPr>
              <a:t>жұмысы</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2016-2017 оқу жылы  Зеренді балалар музыка мектебінде келесі іс-шаралар өткізілді:</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smtClean="0">
                <a:latin typeface="Times New Roman" panose="02020603050405020304" pitchFamily="18" charset="0"/>
                <a:ea typeface="Calibri" panose="020F0502020204030204" pitchFamily="34" charset="0"/>
                <a:cs typeface="Times New Roman" panose="02020603050405020304" pitchFamily="18" charset="0"/>
              </a:rPr>
              <a:t>1 </a:t>
            </a:r>
            <a:r>
              <a:rPr lang="kk-KZ" sz="1400" b="1"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1400" dirty="0">
                <a:latin typeface="Times New Roman" panose="02020603050405020304" pitchFamily="18" charset="0"/>
                <a:ea typeface="Calibri" panose="020F0502020204030204" pitchFamily="34" charset="0"/>
                <a:cs typeface="Times New Roman" panose="02020603050405020304" pitchFamily="18" charset="0"/>
              </a:rPr>
              <a:t>01.09.16 </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ж. </a:t>
            </a:r>
            <a:r>
              <a:rPr lang="kk-KZ" sz="1400" dirty="0">
                <a:latin typeface="Times New Roman" panose="02020603050405020304" pitchFamily="18" charset="0"/>
                <a:ea typeface="Calibri" panose="020F0502020204030204" pitchFamily="34" charset="0"/>
                <a:cs typeface="Times New Roman" panose="02020603050405020304" pitchFamily="18" charset="0"/>
              </a:rPr>
              <a:t>Халықаралық білім </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күні - </a:t>
            </a:r>
            <a:r>
              <a:rPr lang="kk-KZ" sz="1400" dirty="0">
                <a:latin typeface="Times New Roman" panose="02020603050405020304" pitchFamily="18" charset="0"/>
                <a:ea typeface="Calibri" panose="020F0502020204030204" pitchFamily="34" charset="0"/>
                <a:cs typeface="Times New Roman" panose="02020603050405020304" pitchFamily="18" charset="0"/>
              </a:rPr>
              <a:t>өткізілген орыны: ЗБММ, жауапты БММ-нің </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оқытушылары</a:t>
            </a:r>
          </a:p>
          <a:p>
            <a:pPr algn="just">
              <a:lnSpc>
                <a:spcPct val="107000"/>
              </a:lnSpc>
              <a:spcAft>
                <a:spcPts val="800"/>
              </a:spcAft>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smtClean="0">
                <a:latin typeface="Times New Roman" panose="02020603050405020304" pitchFamily="18" charset="0"/>
                <a:ea typeface="Calibri" panose="020F0502020204030204" pitchFamily="34" charset="0"/>
                <a:cs typeface="Times New Roman" panose="02020603050405020304" pitchFamily="18" charset="0"/>
              </a:rPr>
              <a:t>2 -  </a:t>
            </a:r>
            <a:r>
              <a:rPr lang="kk-KZ" sz="1400" dirty="0">
                <a:latin typeface="Times New Roman" panose="02020603050405020304" pitchFamily="18" charset="0"/>
                <a:ea typeface="Calibri" panose="020F0502020204030204" pitchFamily="34" charset="0"/>
                <a:cs typeface="Times New Roman" panose="02020603050405020304" pitchFamily="18" charset="0"/>
              </a:rPr>
              <a:t>30.09.16ж Халықаралық музыка күні және әлемдік ұстаздар күніне арналған концерттік бағдарлама-өткізілген орыны ЗБММ, жауапты жоғары санаттағы оқытушы Бекенова А.С</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6" y="-465992"/>
            <a:ext cx="5213838" cy="293278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68515"/>
            <a:ext cx="5213838" cy="2932784"/>
          </a:xfrm>
          <a:prstGeom prst="rect">
            <a:avLst/>
          </a:prstGeom>
        </p:spPr>
      </p:pic>
    </p:spTree>
    <p:extLst>
      <p:ext uri="{BB962C8B-B14F-4D97-AF65-F5344CB8AC3E}">
        <p14:creationId xmlns:p14="http://schemas.microsoft.com/office/powerpoint/2010/main" val="134602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383931" y="246071"/>
            <a:ext cx="11705492" cy="5282665"/>
          </a:xfrm>
          <a:prstGeom prst="rect">
            <a:avLst/>
          </a:prstGeom>
        </p:spPr>
        <p:txBody>
          <a:bodyPr wrap="square">
            <a:spAutoFit/>
          </a:bodyPr>
          <a:lstStyle/>
          <a:p>
            <a:pPr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3 -   02.12.16ж-Тәуелсіздіктің 25 жылдығына арналған «Тәуелсіздік тірегім» атты тәрбиелік іс-шара-өткізілген орыны Қанайби филиалы,жауапты 1 санаттағы оқытушы Шаймерденова А.Б.</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4 -   06.12.16ж-«Тәуелсіз елімнің ертеңі» тәрбие сағаты, өткізілген орыны Ақадыр филиалы, жауапты 1 санаттағы оқытушы Солтанбек Н.</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5 -   07.12.16ж «Тәуелсіздік –тұғырым» концерттік бағдарлама, өткізілген орыны Шағалалы филиалы, жауапты оқытушылар: Кажыгалиева Г.Б., </a:t>
            </a:r>
          </a:p>
          <a:p>
            <a:pPr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Асылбеков Б.А.,Серікбаев Т.Д.</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6 -   08.12.16ж «Еліміздің еркіндігі» тәрбиелік іс-шара, өткізілген орыны ЗБММ, жауапты 2 санаттағы оқытушы Касымова А.С</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47" y="2158511"/>
            <a:ext cx="5879124" cy="4409343"/>
          </a:xfrm>
          <a:prstGeom prst="rect">
            <a:avLst/>
          </a:prstGeom>
        </p:spPr>
      </p:pic>
    </p:spTree>
    <p:extLst>
      <p:ext uri="{BB962C8B-B14F-4D97-AF65-F5344CB8AC3E}">
        <p14:creationId xmlns:p14="http://schemas.microsoft.com/office/powerpoint/2010/main" val="300913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 y="0"/>
            <a:ext cx="12192000" cy="6858000"/>
          </a:xfrm>
          <a:prstGeom prst="rect">
            <a:avLst/>
          </a:prstGeom>
        </p:spPr>
      </p:pic>
      <p:sp>
        <p:nvSpPr>
          <p:cNvPr id="3" name="Прямоугольник 2"/>
          <p:cNvSpPr/>
          <p:nvPr/>
        </p:nvSpPr>
        <p:spPr>
          <a:xfrm>
            <a:off x="149469" y="240008"/>
            <a:ext cx="11825654" cy="4448013"/>
          </a:xfrm>
          <a:prstGeom prst="rect">
            <a:avLst/>
          </a:prstGeom>
        </p:spPr>
        <p:txBody>
          <a:bodyPr wrap="square">
            <a:spAutoFit/>
          </a:bodyPr>
          <a:lstStyle/>
          <a:p>
            <a:pPr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7 -   26.12.16ж </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 Жаңа жылдық </a:t>
            </a:r>
            <a:r>
              <a:rPr lang="kk-KZ" sz="1400" dirty="0">
                <a:latin typeface="Times New Roman" panose="02020603050405020304" pitchFamily="18" charset="0"/>
                <a:ea typeface="Calibri" panose="020F0502020204030204" pitchFamily="34" charset="0"/>
                <a:cs typeface="Times New Roman" panose="02020603050405020304" pitchFamily="18" charset="0"/>
              </a:rPr>
              <a:t>бағдарлама «ШВН» тапқырлар мектебі, өткізілген орыны ЗБММ, жауапты фортепиано сыныбының оқытушысы Тюлебаева Х.М</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smtClean="0">
                <a:latin typeface="Times New Roman" panose="02020603050405020304" pitchFamily="18" charset="0"/>
                <a:ea typeface="Calibri" panose="020F0502020204030204" pitchFamily="34" charset="0"/>
                <a:cs typeface="Times New Roman" panose="02020603050405020304" pitchFamily="18" charset="0"/>
              </a:rPr>
              <a:t>8 - </a:t>
            </a:r>
            <a:r>
              <a:rPr lang="kk-KZ" sz="1400" dirty="0">
                <a:latin typeface="Times New Roman" panose="02020603050405020304" pitchFamily="18" charset="0"/>
                <a:ea typeface="Calibri" panose="020F0502020204030204" pitchFamily="34" charset="0"/>
                <a:cs typeface="Times New Roman" panose="02020603050405020304" pitchFamily="18" charset="0"/>
              </a:rPr>
              <a:t>23.02.17ж </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 БММ-нің </a:t>
            </a:r>
            <a:r>
              <a:rPr lang="kk-KZ" sz="1400" dirty="0">
                <a:latin typeface="Times New Roman" panose="02020603050405020304" pitchFamily="18" charset="0"/>
                <a:ea typeface="Calibri" panose="020F0502020204030204" pitchFamily="34" charset="0"/>
                <a:cs typeface="Times New Roman" panose="02020603050405020304" pitchFamily="18" charset="0"/>
              </a:rPr>
              <a:t>көркемөнерпаздар байқауы, орыны БММ, жауапты оқытушылар.</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smtClean="0">
                <a:latin typeface="Times New Roman" panose="02020603050405020304" pitchFamily="18" charset="0"/>
                <a:ea typeface="Calibri" panose="020F0502020204030204" pitchFamily="34" charset="0"/>
                <a:cs typeface="Times New Roman" panose="02020603050405020304" pitchFamily="18" charset="0"/>
              </a:rPr>
              <a:t>9 - 25.04.17ж- </a:t>
            </a:r>
            <a:r>
              <a:rPr lang="kk-KZ" sz="1400" dirty="0">
                <a:latin typeface="Times New Roman" panose="02020603050405020304" pitchFamily="18" charset="0"/>
                <a:ea typeface="Calibri" panose="020F0502020204030204" pitchFamily="34" charset="0"/>
                <a:cs typeface="Times New Roman" panose="02020603050405020304" pitchFamily="18" charset="0"/>
              </a:rPr>
              <a:t>Аудандық көркемөнерпаздар байқауы,өткізілген орыны МҮ, жауапты оқытушылар, БММ-нің  «Шежіре» фольклорлық ансамблі және Шағалалы филиалының «Балдәурен» вокалдық </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тобы</a:t>
            </a:r>
          </a:p>
          <a:p>
            <a:pPr algn="just">
              <a:lnSpc>
                <a:spcPct val="107000"/>
              </a:lnSpc>
              <a:spcAft>
                <a:spcPts val="800"/>
              </a:spcAft>
            </a:pPr>
            <a:endParaRPr lang="kk-KZ"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40" y="834142"/>
            <a:ext cx="3179884" cy="217897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39" y="4035668"/>
            <a:ext cx="2098430" cy="2645439"/>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608" y="4035668"/>
            <a:ext cx="4580793" cy="2576696"/>
          </a:xfrm>
          <a:prstGeom prst="rect">
            <a:avLst/>
          </a:prstGeom>
        </p:spPr>
      </p:pic>
    </p:spTree>
    <p:extLst>
      <p:ext uri="{BB962C8B-B14F-4D97-AF65-F5344CB8AC3E}">
        <p14:creationId xmlns:p14="http://schemas.microsoft.com/office/powerpoint/2010/main" val="123968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Прямоугольник 2"/>
          <p:cNvSpPr/>
          <p:nvPr/>
        </p:nvSpPr>
        <p:spPr>
          <a:xfrm>
            <a:off x="234460" y="326808"/>
            <a:ext cx="11819793" cy="2218877"/>
          </a:xfrm>
          <a:prstGeom prst="rect">
            <a:avLst/>
          </a:prstGeom>
        </p:spPr>
        <p:txBody>
          <a:bodyPr wrap="square">
            <a:spAutoFit/>
          </a:bodyPr>
          <a:lstStyle/>
          <a:p>
            <a:pPr algn="just">
              <a:lnSpc>
                <a:spcPct val="107000"/>
              </a:lnSpc>
              <a:spcAft>
                <a:spcPts val="800"/>
              </a:spcAft>
            </a:pPr>
            <a:r>
              <a:rPr lang="kk-KZ" sz="1400" dirty="0" smtClean="0">
                <a:latin typeface="Times New Roman" panose="02020603050405020304" pitchFamily="18" charset="0"/>
                <a:ea typeface="Calibri" panose="020F0502020204030204" pitchFamily="34" charset="0"/>
                <a:cs typeface="Times New Roman" panose="02020603050405020304" pitchFamily="18" charset="0"/>
              </a:rPr>
              <a:t>10 - 07.03.17ж - «8 - наурыз» концерттік бағдарлама - өткізілген орыны ЗБММ, жауапты оқытушылар</a:t>
            </a: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smtClean="0">
                <a:latin typeface="Times New Roman" panose="02020603050405020304" pitchFamily="18" charset="0"/>
                <a:ea typeface="Calibri" panose="020F0502020204030204" pitchFamily="34" charset="0"/>
                <a:cs typeface="Times New Roman" panose="02020603050405020304" pitchFamily="18" charset="0"/>
              </a:rPr>
              <a:t>11 - 21.03.17ж - «Ұлыстың ұлы күні» тәуелсіздік алаңында концерттік бағдарлама,жауапты оқытушылар</a:t>
            </a: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smtClean="0">
                <a:latin typeface="Times New Roman" panose="02020603050405020304" pitchFamily="18" charset="0"/>
                <a:ea typeface="Calibri" panose="020F0502020204030204" pitchFamily="34" charset="0"/>
                <a:cs typeface="Times New Roman" panose="02020603050405020304" pitchFamily="18" charset="0"/>
              </a:rPr>
              <a:t>12 - 09.05.17ж - «Ұлы Отан  соғыс ардагерлеріне арналған концерттік бағдарлама,    өткізілген орыны МҮ, жауапты оқытушылар</a:t>
            </a: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smtClean="0">
                <a:latin typeface="Times New Roman" panose="02020603050405020304" pitchFamily="18" charset="0"/>
                <a:ea typeface="Calibri" panose="020F0502020204030204" pitchFamily="34" charset="0"/>
                <a:cs typeface="Times New Roman" panose="02020603050405020304" pitchFamily="18" charset="0"/>
              </a:rPr>
              <a:t>13 -19.05.17ж - «ЭКСПО-2017» аясында облыстық «Ақмола жұлдыздары» атты облыстық көркемөнерпаздар байқауы, өткізілген орыны Көкшетау қаласы, Көкшетау МС, жауапты оқытушылар.</a:t>
            </a:r>
          </a:p>
          <a:p>
            <a:pPr algn="just">
              <a:lnSpc>
                <a:spcPct val="107000"/>
              </a:lnSpc>
              <a:spcAft>
                <a:spcPts val="800"/>
              </a:spcAft>
            </a:pP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0" y="2089045"/>
            <a:ext cx="7051430" cy="3972637"/>
          </a:xfrm>
          <a:prstGeom prst="rect">
            <a:avLst/>
          </a:prstGeom>
        </p:spPr>
      </p:pic>
    </p:spTree>
    <p:extLst>
      <p:ext uri="{BB962C8B-B14F-4D97-AF65-F5344CB8AC3E}">
        <p14:creationId xmlns:p14="http://schemas.microsoft.com/office/powerpoint/2010/main" val="226375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419810" y="561790"/>
            <a:ext cx="4775731" cy="388696"/>
          </a:xfrm>
          <a:prstGeom prst="rect">
            <a:avLst/>
          </a:prstGeom>
        </p:spPr>
        <p:txBody>
          <a:bodyPr wrap="non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14 – 01 </a:t>
            </a:r>
            <a:r>
              <a:rPr lang="ru-RU" dirty="0" err="1">
                <a:latin typeface="Times New Roman" panose="02020603050405020304" pitchFamily="18" charset="0"/>
                <a:ea typeface="Calibri" panose="020F0502020204030204" pitchFamily="34" charset="0"/>
                <a:cs typeface="Times New Roman" panose="02020603050405020304" pitchFamily="18" charset="0"/>
              </a:rPr>
              <a:t>маусым</a:t>
            </a:r>
            <a:r>
              <a:rPr lang="ru-RU" dirty="0">
                <a:latin typeface="Times New Roman" panose="02020603050405020304" pitchFamily="18" charset="0"/>
                <a:ea typeface="Calibri" panose="020F0502020204030204" pitchFamily="34" charset="0"/>
                <a:cs typeface="Times New Roman" panose="02020603050405020304" pitchFamily="18" charset="0"/>
              </a:rPr>
              <a:t> 2017 ж. </a:t>
            </a:r>
            <a:r>
              <a:rPr lang="ru-RU" dirty="0" err="1">
                <a:latin typeface="Times New Roman" panose="02020603050405020304" pitchFamily="18" charset="0"/>
                <a:ea typeface="Calibri" panose="020F0502020204030204" pitchFamily="34" charset="0"/>
                <a:cs typeface="Times New Roman" panose="02020603050405020304" pitchFamily="18" charset="0"/>
              </a:rPr>
              <a:t>Балаларды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қорғау</a:t>
            </a:r>
            <a:r>
              <a:rPr lang="ru-RU" dirty="0">
                <a:latin typeface="Times New Roman" panose="02020603050405020304" pitchFamily="18" charset="0"/>
                <a:ea typeface="Calibri" panose="020F0502020204030204" pitchFamily="34" charset="0"/>
                <a:cs typeface="Times New Roman" panose="02020603050405020304" pitchFamily="18" charset="0"/>
              </a:rPr>
              <a:t> күні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2434" y="2063844"/>
            <a:ext cx="3157604" cy="177311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640270" y="2056979"/>
            <a:ext cx="3126288" cy="1755531"/>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7721" y="1371600"/>
            <a:ext cx="5623133" cy="3157605"/>
          </a:xfrm>
          <a:prstGeom prst="rect">
            <a:avLst/>
          </a:prstGeom>
        </p:spPr>
      </p:pic>
    </p:spTree>
    <p:extLst>
      <p:ext uri="{BB962C8B-B14F-4D97-AF65-F5344CB8AC3E}">
        <p14:creationId xmlns:p14="http://schemas.microsoft.com/office/powerpoint/2010/main" val="328523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4062" cy="6981092"/>
          </a:xfrm>
          <a:prstGeom prst="rect">
            <a:avLst/>
          </a:prstGeom>
        </p:spPr>
      </p:pic>
      <p:sp>
        <p:nvSpPr>
          <p:cNvPr id="3" name="Прямоугольник 2"/>
          <p:cNvSpPr/>
          <p:nvPr/>
        </p:nvSpPr>
        <p:spPr>
          <a:xfrm>
            <a:off x="0" y="281354"/>
            <a:ext cx="12089423" cy="5932365"/>
          </a:xfrm>
          <a:prstGeom prst="rect">
            <a:avLst/>
          </a:prstGeom>
        </p:spPr>
        <p:txBody>
          <a:bodyPr wrap="square">
            <a:spAutoFit/>
          </a:bodyPr>
          <a:lstStyle/>
          <a:p>
            <a:pPr>
              <a:lnSpc>
                <a:spcPct val="107000"/>
              </a:lnSpc>
              <a:spcAft>
                <a:spcPts val="800"/>
              </a:spcAft>
            </a:pPr>
            <a:r>
              <a:rPr lang="kk-KZ" sz="10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a:t>
            </a: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.Жылдық жоспардың орындалуы</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- 100% орындалды</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жыл басында 126 оқушы</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жыл аяғында 114 оқушы</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2017 жылғы оқу бітіруші түлектер-10 </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0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Мектептің административтік және педагогикалық құрамы</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Мектептің административтік және педагогикалық құрамы штаттық кестеге сәйкес.Мектептің педагогикалық құрамы тарификация сәйкес қызмет </a:t>
            </a:r>
            <a:r>
              <a:rPr lang="kk-KZ" sz="1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етеді.</a:t>
            </a:r>
            <a:endParaRPr lang="ru-RU" sz="1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ru-RU" sz="1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kk-KZ" sz="1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Қазіргі таңда балалар музыка мектебінде 16 оқытушы қызмет етуде: мектептің негізгі педагогикалық құрамы іске жоғары кәсіби және шығармашылық қарым-қатынаста болуын сипаттайды.Мектептің оқытушылары аудандық, қалалық, облыстық көркемөнерпаздар байқауына жылда қатысып, жетістіктерге жетуде.Қалалық, аудандық іс-шараларға үнемі белсене қатысуда, жергілікті газеттерде істелінген жұмыстары әрдайым басылынуда.Оқушылардың шығармашылық деңгейін көтеру мақсатында оқытушылар оқушыларын жылда аудандық, қалалық, облыстық, халықаралық, республикалық байқауларға қатыстыруда.Жас мамандар мектептің жалпы шығармашылық өміріне белсене қатысуда.</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Мектепте </a:t>
            </a: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10 оқытушы жоғары кәсіби біліммен болса, 6-орта арнайы  біліммен.Жоғары квалификациялық санатта 3 оқытушы, бірінші санатта 7, екінші санатта 2 және биылғы санат алушы 2 оқытушы,  екінші санатын ендігі жылы алушы жас мамандар 2.</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Мектебімізді 6 филиал қызмет етуде: Қызылсая, Алексеевка, Ақадыр,  Шағалалы, Айдабол, Қанайби.Филиалдар бойынша 9 оқытушы қызмет етуде, 61 оқушы білім алуда, 4 оқушы биыл мектепті бітіріп куәлік алды.</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Оқу процесі тапсырысының орындалуы және ұйымдастырылуы</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2.1. Оқу жұмысы</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kk-KZ" sz="1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Оқу </a:t>
            </a: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процесіндегі негізгі тапсырма оқу жоспарының орындалуы болып саналады.Жыл ішінде мектептің оқытушылар құрамы әрбір оқушының шығармашылық шамасына қарай оқу қызметінің тұрақты дұрыс құрылуына, оқу процесін оңтайландыру,дараландыру үшін көңіл бөлді.Жақсы дәрежелерге жету  үшін әдістемелік жұмыс формалары, қазіргі заманға сай талаптар қолданылды.Оқушылардың шығармашылық  шамасының дамуына қалалық, халықаралық шығармашылық байқаулар, шеберлік сыныптар, оқу жүйесі, құрылған пәнаралық байланыстар оң әсерін тигізді.Жыл ішінде техникалық сынақтар,академиялық концерттер тапсырылды.Әр тоқсан сайын оқушылардың білімдері қорытылды.Барлық сыныптар бойынша көшірме емтихандар қабылданды. Оқу жүйесіндегі мектепішілік бақылауы жеті бағытта жүргізілді:</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-оқушының білім деңгейі,қабілеттілігі;</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-мектеп құжаттарының жүргізілуі;</a:t>
            </a:r>
            <a:endParaRPr lang="ru-RU" sz="10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-оқу пәндерінің өткізілу деңгейі;</a:t>
            </a:r>
            <a:endParaRPr lang="ru-RU"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96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055"/>
            <a:ext cx="12192000" cy="6937131"/>
          </a:xfrm>
          <a:prstGeom prst="rect">
            <a:avLst/>
          </a:prstGeom>
        </p:spPr>
      </p:pic>
      <p:sp>
        <p:nvSpPr>
          <p:cNvPr id="3" name="Прямоугольник 2"/>
          <p:cNvSpPr/>
          <p:nvPr/>
        </p:nvSpPr>
        <p:spPr>
          <a:xfrm>
            <a:off x="0" y="0"/>
            <a:ext cx="11913576" cy="7060394"/>
          </a:xfrm>
          <a:prstGeom prst="rect">
            <a:avLst/>
          </a:prstGeom>
        </p:spPr>
        <p:txBody>
          <a:bodyPr wrap="square">
            <a:spAutoFit/>
          </a:bodyPr>
          <a:lstStyle/>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оқытушылардың әдістемелік сауаттылығы;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-оқу процесіндегі қазіргі информациялық технологиялардың қолданылуы;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-өз ойы бар танымдық белсенді тұлғаға жағдай жасау;</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-дарынды балалармен жеке жұмыс жасау.</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Мектепішілік  бақылаудың мақсаты: Педагогикалық жұмыс барысының қызметі жылдық бағдарлама талаптарына сай болуы.Бақылаудың қорытындысы оқытушылардың оқу материалдарымен сенімді қолдануын көрсетті.Оқушылардың шығармашылық қызметін ұйымдастыру барысында әдістемелік жұмыстардың ілгері басқаны байқалды.Оқытушылар оқушының жеке қабілеттерін, кәсіби бағдарын, анықтауға ұмтылды.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5 педагогикалық кеңес өткізілді.</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2.2 Мектептің әдістемелік кеңесі.</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Әістемелік кеңестің төрайымы –А.Т.Махамбетова</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Әдістемелік кеңес құрамы- Х.М.Тюлебаева, А.С. Касымова, А.С. Бекенова</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2016-2017 оқу жылында ақылы жоғары білімін жетілдіру: </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ҚР  БҒМ «Өрлеу» біліктілікті арттыру ұлттық орталығы  Акционерлік қоғамы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-Касымова А.С. және Шаймерденова А.Б.  домбыра сыныбының оқытушылары;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«Оқу үрдісіндегі жаңа иновациялық әдістерді тиімді пайдалану» 80 сағат 13.02.-24.02.17ж</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2016-2017 ж Мемлекеттік тапсырыс бойынша ақысыз білімін жетілдіру: </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ҚР  БҒМ «Өрлеу» біліктілікті арттыру ұлттық орталығы  Акционерлік қоғамы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-Тюлебаева Х.М. фортепиано сыныбының оқытушысы және Серікбаев Т.Д. домбыра сыныбының оқытушысы; «Развитие творческих способностей учащихся в условиях дополнительного образования  80 часов, 02.02 -17.06.2016</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-Махамбетова А.Т. домбыра сыныбының оқытушысы;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«Қосымша білім беру жағдайындағы оқушылардың қабілеттерін дамыту»80 сағат, 06.03.-17.02.17ж</a:t>
            </a:r>
            <a:r>
              <a:rPr lang="kk-KZ" sz="9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kk-KZ" sz="9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-Абдулин И.А.  теория пәндерінің оқытушысы,</a:t>
            </a: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«Қосымша білім беру жағдайындағы оқушылардың қабілеттерін дамыту</a:t>
            </a:r>
            <a:r>
              <a:rPr lang="kk-KZ" sz="9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80 </a:t>
            </a: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сағат, </a:t>
            </a:r>
            <a:r>
              <a:rPr lang="kk-KZ" sz="9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29.05.-09.06.17ж</a:t>
            </a: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Әдістемелік жұмыс</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Мектепте қолданатын әдістемелік жұмыстардың формалары: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-тақырыптық әдістемелік кеңес;</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-оқытушылардың жаңа бағдарламаларға арналған әдістемелік материалдары;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-оқытушылардың өз білімдерін жетілдіру жұмыстары;</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-ашық сабақтар;</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-шеберлік сыныптар;</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-шығармашылық есептер.</a:t>
            </a:r>
            <a:endParaRPr lang="ru-RU" sz="9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r>
              <a:rPr lang="kk-KZ" sz="900" b="1" dirty="0">
                <a:solidFill>
                  <a:srgbClr val="7030A0"/>
                </a:solidFill>
                <a:latin typeface="Times New Roman" panose="02020603050405020304" pitchFamily="18" charset="0"/>
                <a:ea typeface="Calibri" panose="020F0502020204030204" pitchFamily="34" charset="0"/>
              </a:rPr>
              <a:t>Мектептің әдістемелік  базасының жетілуінің маңызды элементі –әрбір оқытушының педагогикалық қызметінің жандануы болып табылады: жаңа білімділік тұжырымдарды оқып білу,оларды іс-тәжірибеде қолдану,өз </a:t>
            </a:r>
            <a:r>
              <a:rPr lang="kk-KZ" sz="900" b="1" dirty="0" smtClean="0">
                <a:solidFill>
                  <a:srgbClr val="7030A0"/>
                </a:solidFill>
                <a:latin typeface="Times New Roman" panose="02020603050405020304" pitchFamily="18" charset="0"/>
                <a:ea typeface="Calibri" panose="020F0502020204030204" pitchFamily="34" charset="0"/>
              </a:rPr>
              <a:t>жұмыстарының </a:t>
            </a:r>
            <a:r>
              <a:rPr lang="kk-KZ" sz="800" b="1" dirty="0">
                <a:solidFill>
                  <a:srgbClr val="7030A0"/>
                </a:solidFill>
                <a:latin typeface="Times New Roman" panose="02020603050405020304" pitchFamily="18" charset="0"/>
                <a:cs typeface="Times New Roman" panose="02020603050405020304" pitchFamily="18" charset="0"/>
              </a:rPr>
              <a:t>нәтижесіне сай бағалап ғылыми </a:t>
            </a:r>
            <a:endParaRPr lang="ru-RU" sz="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6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7" y="0"/>
            <a:ext cx="12192000" cy="7440997"/>
          </a:xfrm>
          <a:prstGeom prst="rect">
            <a:avLst/>
          </a:prstGeom>
        </p:spPr>
      </p:pic>
      <p:sp>
        <p:nvSpPr>
          <p:cNvPr id="3" name="Прямоугольник 2"/>
          <p:cNvSpPr/>
          <p:nvPr/>
        </p:nvSpPr>
        <p:spPr>
          <a:xfrm flipH="1">
            <a:off x="0" y="0"/>
            <a:ext cx="10093569" cy="4300216"/>
          </a:xfrm>
          <a:prstGeom prst="rect">
            <a:avLst/>
          </a:prstGeom>
        </p:spPr>
        <p:txBody>
          <a:bodyPr wrap="square">
            <a:spAutoFit/>
          </a:bodyPr>
          <a:lstStyle/>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әдістемелік жұмыстарда қолдану.Жыл басында жаңа оқу жылына арналған әдістемелік кеңес өткізілді,онда оқыту бағдарламалары, оқу жоспары, оқу процесінің кестесі қаралып қабылданды.Әрбір тоқсан сайын тоқсан қортындысына арналған, көшу емтихандары, 2016-2017 оқу жылының қорытылуына және жаңа 2017-2018 оқу жылына арналған әдістемелік кеңес отырысы жоспарланып, барлығы 5 отырыс өткізілді.</a:t>
            </a:r>
            <a:r>
              <a:rPr lang="kk-KZ"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kk-KZ" sz="1100" b="1" dirty="0">
                <a:latin typeface="Times New Roman" panose="02020603050405020304" pitchFamily="18" charset="0"/>
                <a:ea typeface="Calibri" panose="020F0502020204030204" pitchFamily="34" charset="0"/>
                <a:cs typeface="Times New Roman" panose="02020603050405020304" pitchFamily="18" charset="0"/>
              </a:rPr>
              <a:t>Оқытушылардың шеберлік сыныптары және ашық сабақтар өткізуі</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 1. 2016-2017 оқу жылы домбыра сыныбы бойынша Серікбаев Талапбек Даниярұлы жас мамандар алдында өзінің тәжірибесін жастарға насихаттау мақсатында шеберлік сыныбын өткізді.Тақырыбы: «Оқушымен жеке сабақ өткізу әдістері», «Ансамбльмен жұмыс істеу жолдары»</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2. Фортепиано сыныбының оқытушысы Луганская Лидия Борисовна «Ірі шығармалармен жұмыс істеу » тақырыбында шеберлік сыныбын көрсетті.</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3.Зеренді аудандық газетінде мектеп оқытушыларының әр тақырыптағы 10 мақаласы жарық көрді.</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4.Фортепиано сыныбының оқытушысы Тюлебаева Хазина Михайловна «Работа над музыкальным образом в классе фортепиано» атты ашық сабақ өткізді, 24.11.16ж.</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5. Баян сыныбының оқытушысы Рахметов Серік Маратович «Баян аспабында вариациямен және динамикалық белгілермен жұмыс істеу әдістері», 25.11.16ж</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6. Домбыра сыныбының оқытушысы Шаймерденова Ақерке Бүркітовна «Күй шешені Қазанғап», 29.10.16ж.</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7. Касымова Айзат Сандыбаевна домбыра сыныбы бойынша «Аспаптық музыкадағы күй өнері» атты ашық сабақ өткізді, 13.12.16</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8. Абдулин Илдус Атласович сольфеджио пәнінен «Доминантсептаккорд және оның айналымы»,17.01.17ж.</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9.Шамгунова Айслу Жауаровна домбыра сыныбы бойынша «Төкпе күй ойнау ерекшеліктері»,15.03.17ж. </a:t>
            </a:r>
            <a:endParaRPr lang="ru-RU"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100" b="1" dirty="0">
                <a:latin typeface="Times New Roman" panose="02020603050405020304" pitchFamily="18" charset="0"/>
                <a:ea typeface="Calibri" panose="020F0502020204030204" pitchFamily="34" charset="0"/>
                <a:cs typeface="Times New Roman" panose="02020603050405020304" pitchFamily="18" charset="0"/>
              </a:rPr>
              <a:t>Домбыра сыныбының оқытушысы Касымова Айзат Сандыбаевнаның ашық сабақ беруінен көрініс, 2 сынып оқушысы Сабыртаев Ильяс</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D:\Admin\Desktop\20170112_1606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205" y="4748622"/>
            <a:ext cx="3813395" cy="2243968"/>
          </a:xfrm>
          <a:prstGeom prst="rect">
            <a:avLst/>
          </a:prstGeom>
          <a:noFill/>
          <a:ln>
            <a:noFill/>
          </a:ln>
        </p:spPr>
      </p:pic>
      <p:pic>
        <p:nvPicPr>
          <p:cNvPr id="5" name="Рисунок 4" descr="D:\Admin\Desktop\20170112_16075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5894" y="4737124"/>
            <a:ext cx="3989559" cy="2243968"/>
          </a:xfrm>
          <a:prstGeom prst="rect">
            <a:avLst/>
          </a:prstGeom>
          <a:noFill/>
          <a:ln>
            <a:noFill/>
          </a:ln>
        </p:spPr>
      </p:pic>
    </p:spTree>
    <p:extLst>
      <p:ext uri="{BB962C8B-B14F-4D97-AF65-F5344CB8AC3E}">
        <p14:creationId xmlns:p14="http://schemas.microsoft.com/office/powerpoint/2010/main" val="389983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5923"/>
          </a:xfrm>
          <a:prstGeom prst="rect">
            <a:avLst/>
          </a:prstGeom>
        </p:spPr>
      </p:pic>
      <p:sp>
        <p:nvSpPr>
          <p:cNvPr id="3" name="Прямоугольник 2"/>
          <p:cNvSpPr/>
          <p:nvPr/>
        </p:nvSpPr>
        <p:spPr>
          <a:xfrm>
            <a:off x="2476500" y="264140"/>
            <a:ext cx="6096000" cy="344069"/>
          </a:xfrm>
          <a:prstGeom prst="rect">
            <a:avLst/>
          </a:prstGeom>
        </p:spPr>
        <p:txBody>
          <a:bodyPr>
            <a:spAutoFit/>
          </a:bodyPr>
          <a:lstStyle/>
          <a:p>
            <a:pPr algn="just">
              <a:lnSpc>
                <a:spcPct val="107000"/>
              </a:lnSpc>
              <a:spcAft>
                <a:spcPts val="80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549769" y="735612"/>
            <a:ext cx="6787661" cy="542008"/>
          </a:xfrm>
          <a:prstGeom prst="rect">
            <a:avLst/>
          </a:prstGeom>
        </p:spPr>
        <p:txBody>
          <a:bodyPr wrap="square">
            <a:spAutoFit/>
          </a:bodyPr>
          <a:lstStyle/>
          <a:p>
            <a:pPr>
              <a:lnSpc>
                <a:spcPct val="107000"/>
              </a:lnSpc>
              <a:spcAft>
                <a:spcPts val="800"/>
              </a:spcAft>
            </a:pPr>
            <a:r>
              <a:rPr lang="kk-KZ" sz="1400" b="1" dirty="0">
                <a:latin typeface="Times New Roman" panose="02020603050405020304" pitchFamily="18" charset="0"/>
                <a:ea typeface="Calibri" panose="020F0502020204030204" pitchFamily="34" charset="0"/>
                <a:cs typeface="Times New Roman" panose="02020603050405020304" pitchFamily="18" charset="0"/>
              </a:rPr>
              <a:t>Фортепиано сыныбының оқытушысы Тюлебаева Хазина Михайловнаның ашық сабағынан көрініс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C:\Users\Admin\AppData\Local\Microsoft\Windows\INetCache\Content.Word\IMG_58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2435469"/>
            <a:ext cx="7071946" cy="4237893"/>
          </a:xfrm>
          <a:prstGeom prst="rect">
            <a:avLst/>
          </a:prstGeom>
          <a:noFill/>
          <a:ln>
            <a:noFill/>
          </a:ln>
        </p:spPr>
      </p:pic>
    </p:spTree>
    <p:extLst>
      <p:ext uri="{BB962C8B-B14F-4D97-AF65-F5344CB8AC3E}">
        <p14:creationId xmlns:p14="http://schemas.microsoft.com/office/powerpoint/2010/main" val="173421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923"/>
            <a:ext cx="12192000" cy="6858000"/>
          </a:xfrm>
          <a:prstGeom prst="rect">
            <a:avLst/>
          </a:prstGeom>
        </p:spPr>
      </p:pic>
      <p:sp>
        <p:nvSpPr>
          <p:cNvPr id="3" name="Прямоугольник 2"/>
          <p:cNvSpPr/>
          <p:nvPr/>
        </p:nvSpPr>
        <p:spPr>
          <a:xfrm>
            <a:off x="1503483" y="460316"/>
            <a:ext cx="8880231" cy="644600"/>
          </a:xfrm>
          <a:prstGeom prst="rect">
            <a:avLst/>
          </a:prstGeom>
        </p:spPr>
        <p:txBody>
          <a:bodyPr wrap="square">
            <a:spAutoFit/>
          </a:bodyPr>
          <a:lstStyle/>
          <a:p>
            <a:pPr algn="just">
              <a:lnSpc>
                <a:spcPct val="107000"/>
              </a:lnSpc>
              <a:spcAft>
                <a:spcPts val="800"/>
              </a:spcAft>
            </a:pPr>
            <a:r>
              <a:rPr lang="kk-KZ" sz="1400" b="1" dirty="0">
                <a:latin typeface="Times New Roman" panose="02020603050405020304" pitchFamily="18" charset="0"/>
                <a:ea typeface="Calibri" panose="020F0502020204030204" pitchFamily="34" charset="0"/>
                <a:cs typeface="Times New Roman" panose="02020603050405020304" pitchFamily="18" charset="0"/>
              </a:rPr>
              <a:t>Домбыра сыныбының оқытушысы Серікбаев Данияр Талапбекұлының ансамбль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400" b="1" dirty="0">
                <a:latin typeface="Times New Roman" panose="02020603050405020304" pitchFamily="18" charset="0"/>
                <a:ea typeface="Calibri" panose="020F0502020204030204" pitchFamily="34" charset="0"/>
                <a:cs typeface="Times New Roman" panose="02020603050405020304" pitchFamily="18" charset="0"/>
              </a:rPr>
              <a:t>сабағынан  шеберлік сынып көрсету сәті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D:\Admin\Desktop\20170215_0953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329" y="1828801"/>
            <a:ext cx="7069017" cy="4141176"/>
          </a:xfrm>
          <a:prstGeom prst="rect">
            <a:avLst/>
          </a:prstGeom>
          <a:noFill/>
          <a:ln>
            <a:noFill/>
          </a:ln>
        </p:spPr>
      </p:pic>
    </p:spTree>
    <p:extLst>
      <p:ext uri="{BB962C8B-B14F-4D97-AF65-F5344CB8AC3E}">
        <p14:creationId xmlns:p14="http://schemas.microsoft.com/office/powerpoint/2010/main" val="299302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4" y="0"/>
            <a:ext cx="12321001" cy="6981092"/>
          </a:xfrm>
          <a:prstGeom prst="rect">
            <a:avLst/>
          </a:prstGeom>
        </p:spPr>
      </p:pic>
      <p:sp>
        <p:nvSpPr>
          <p:cNvPr id="3" name="Rectangle 2"/>
          <p:cNvSpPr>
            <a:spLocks noChangeArrowheads="1"/>
          </p:cNvSpPr>
          <p:nvPr/>
        </p:nvSpPr>
        <p:spPr bwMode="auto">
          <a:xfrm>
            <a:off x="993531" y="170311"/>
            <a:ext cx="851066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Баян сыныбының оқытушысы Рахметов Серік Маратұлының ашық сабақ беруінен көрініс, 5 сынып оқушысы Хамитов Эльнар</a:t>
            </a:r>
            <a:endParaRPr kumimoji="0" lang="ru-RU" altLang="ru-RU"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6003634" y="2844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kk-KZ"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6" name="Рисунок 5" descr="D:\Admin\Desktop\20170120_1558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393" y="575554"/>
            <a:ext cx="3877091" cy="2048922"/>
          </a:xfrm>
          <a:prstGeom prst="rect">
            <a:avLst/>
          </a:prstGeom>
          <a:noFill/>
          <a:ln>
            <a:noFill/>
          </a:ln>
        </p:spPr>
      </p:pic>
      <p:sp>
        <p:nvSpPr>
          <p:cNvPr id="8" name="Прямоугольник 7"/>
          <p:cNvSpPr/>
          <p:nvPr/>
        </p:nvSpPr>
        <p:spPr>
          <a:xfrm>
            <a:off x="149469" y="1972791"/>
            <a:ext cx="11377246" cy="2962093"/>
          </a:xfrm>
          <a:prstGeom prst="rect">
            <a:avLst/>
          </a:prstGeom>
        </p:spPr>
        <p:txBody>
          <a:bodyPr wrap="square">
            <a:spAutoFit/>
          </a:bodyPr>
          <a:lstStyle/>
          <a:p>
            <a:pPr algn="just">
              <a:lnSpc>
                <a:spcPct val="107000"/>
              </a:lnSpc>
              <a:spcAft>
                <a:spcPts val="800"/>
              </a:spcAft>
            </a:pPr>
            <a:endParaRPr lang="kk-KZ" sz="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kk-KZ" sz="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800" b="1" dirty="0" smtClean="0">
                <a:latin typeface="Times New Roman" panose="02020603050405020304" pitchFamily="18" charset="0"/>
                <a:ea typeface="Calibri" panose="020F0502020204030204" pitchFamily="34" charset="0"/>
                <a:cs typeface="Times New Roman" panose="02020603050405020304" pitchFamily="18" charset="0"/>
              </a:rPr>
              <a:t>1.4 </a:t>
            </a:r>
            <a:r>
              <a:rPr lang="kk-KZ" sz="800" b="1" dirty="0">
                <a:latin typeface="Times New Roman" panose="02020603050405020304" pitchFamily="18" charset="0"/>
                <a:ea typeface="Calibri" panose="020F0502020204030204" pitchFamily="34" charset="0"/>
                <a:cs typeface="Times New Roman" panose="02020603050405020304" pitchFamily="18" charset="0"/>
              </a:rPr>
              <a:t>Оқушылардың жетістіктері:</a:t>
            </a:r>
            <a:endParaRPr lang="ru-RU"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800" b="1" dirty="0">
                <a:latin typeface="Times New Roman" panose="02020603050405020304" pitchFamily="18" charset="0"/>
                <a:ea typeface="Calibri" panose="020F0502020204030204" pitchFamily="34" charset="0"/>
                <a:cs typeface="Times New Roman" panose="02020603050405020304" pitchFamily="18" charset="0"/>
              </a:rPr>
              <a:t> 1 Іріктеу айналымы, Республикалық конкурс «Ұлы дала дарыны», Астана қаласы</a:t>
            </a:r>
            <a:endParaRPr lang="ru-RU"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800" b="1" dirty="0">
                <a:latin typeface="Times New Roman" panose="02020603050405020304" pitchFamily="18" charset="0"/>
                <a:ea typeface="Calibri" panose="020F0502020204030204" pitchFamily="34" charset="0"/>
                <a:cs typeface="Times New Roman" panose="02020603050405020304" pitchFamily="18" charset="0"/>
              </a:rPr>
              <a:t> Есімбек Рахат,Султанова Индира,Курмангожина Дильназ,Бектурган Жанель</a:t>
            </a:r>
            <a:endParaRPr lang="ru-RU"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800" b="1" dirty="0">
                <a:latin typeface="Times New Roman" panose="02020603050405020304" pitchFamily="18" charset="0"/>
                <a:ea typeface="Calibri" panose="020F0502020204030204" pitchFamily="34" charset="0"/>
                <a:cs typeface="Times New Roman" panose="02020603050405020304" pitchFamily="18" charset="0"/>
              </a:rPr>
              <a:t>2 айналым, Республикалық конкурс «Ұлы дала дарыны», 3 орын  Есімбек Рахат дипломмен марапатталады, жетекшісі Бекенова Амира Сабитовна, Астана қаласы  24.02.17.</a:t>
            </a:r>
            <a:endParaRPr lang="ru-RU"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800" b="1" dirty="0">
                <a:latin typeface="Times New Roman" panose="02020603050405020304" pitchFamily="18" charset="0"/>
                <a:ea typeface="Calibri" panose="020F0502020204030204" pitchFamily="34" charset="0"/>
                <a:cs typeface="Times New Roman" panose="02020603050405020304" pitchFamily="18" charset="0"/>
              </a:rPr>
              <a:t>Музыкалық аспаптарында орындаушылар Республикалық байқауы, «фортепиано» номинациясы бойынша Есімсейіт Айдана IV дәрежелі дипломмен марапатталды, жетекшісі Тюлебаева Хазина Михайловна;</a:t>
            </a:r>
            <a:endParaRPr lang="ru-RU"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800" b="1" dirty="0">
                <a:latin typeface="Times New Roman" panose="02020603050405020304" pitchFamily="18" charset="0"/>
                <a:ea typeface="Calibri" panose="020F0502020204030204" pitchFamily="34" charset="0"/>
                <a:cs typeface="Times New Roman" panose="02020603050405020304" pitchFamily="18" charset="0"/>
              </a:rPr>
              <a:t>«Экспо-2017» аясында қазақтың музыкалық аспаптарында орындаушылар арасындағы «Жас дарын» облыстық байқауына қатысып, шығармашылық табысқа жеткені үшін Бейсембаев Нұрболат Ақмола облысы білім басқармасының грамотасымен марапатталды, жетекшісі Касымова Айзат Сандыбаевна, Көкшетау қаласы, 2017ж.</a:t>
            </a:r>
            <a:endParaRPr lang="ru-RU"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800" b="1" dirty="0" smtClean="0">
                <a:latin typeface="Times New Roman" panose="02020603050405020304" pitchFamily="18" charset="0"/>
                <a:ea typeface="Calibri" panose="020F0502020204030204" pitchFamily="34" charset="0"/>
                <a:cs typeface="Times New Roman" panose="02020603050405020304" pitchFamily="18" charset="0"/>
              </a:rPr>
              <a:t>Алматы қаласы 2017ж</a:t>
            </a:r>
            <a:r>
              <a:rPr lang="ru-RU" sz="800" b="1" dirty="0">
                <a:latin typeface="Calibri" panose="020F0502020204030204" pitchFamily="34" charset="0"/>
                <a:ea typeface="Calibri" panose="020F0502020204030204" pitchFamily="34" charset="0"/>
                <a:cs typeface="Times New Roman" panose="02020603050405020304" pitchFamily="18" charset="0"/>
              </a:rPr>
              <a:t> </a:t>
            </a:r>
            <a:r>
              <a:rPr lang="kk-KZ" sz="800" b="1" dirty="0" smtClean="0">
                <a:latin typeface="Times New Roman" panose="02020603050405020304" pitchFamily="18" charset="0"/>
                <a:ea typeface="Calibri" panose="020F0502020204030204" pitchFamily="34" charset="0"/>
                <a:cs typeface="Times New Roman" panose="02020603050405020304" pitchFamily="18" charset="0"/>
              </a:rPr>
              <a:t>Республикалық </a:t>
            </a:r>
            <a:r>
              <a:rPr lang="kk-KZ" sz="800" b="1" dirty="0">
                <a:latin typeface="Times New Roman" panose="02020603050405020304" pitchFamily="18" charset="0"/>
                <a:ea typeface="Calibri" panose="020F0502020204030204" pitchFamily="34" charset="0"/>
                <a:cs typeface="Times New Roman" panose="02020603050405020304" pitchFamily="18" charset="0"/>
              </a:rPr>
              <a:t>«Күншуақ</a:t>
            </a:r>
            <a:r>
              <a:rPr lang="kk-KZ" sz="800" b="1" dirty="0" smtClean="0">
                <a:latin typeface="Times New Roman" panose="02020603050405020304" pitchFamily="18" charset="0"/>
                <a:ea typeface="Calibri" panose="020F0502020204030204" pitchFamily="34" charset="0"/>
                <a:cs typeface="Times New Roman" panose="02020603050405020304" pitchFamily="18" charset="0"/>
              </a:rPr>
              <a:t>» атты  </a:t>
            </a:r>
            <a:r>
              <a:rPr lang="kk-KZ" sz="800" b="1" dirty="0">
                <a:latin typeface="Times New Roman" panose="02020603050405020304" pitchFamily="18" charset="0"/>
                <a:ea typeface="Calibri" panose="020F0502020204030204" pitchFamily="34" charset="0"/>
                <a:cs typeface="Times New Roman" panose="02020603050405020304" pitchFamily="18" charset="0"/>
              </a:rPr>
              <a:t>фестиваль-конкурсы, эстрадалық вокал номинациясы бойынша Султанова Индира ГРАН ПРИ, Жиенбаева Анель 1 орын,Бектурган Жанель </a:t>
            </a:r>
            <a:r>
              <a:rPr lang="kk-KZ" sz="800" b="1" dirty="0" smtClean="0">
                <a:latin typeface="Times New Roman" panose="02020603050405020304" pitchFamily="18" charset="0"/>
                <a:ea typeface="Calibri" panose="020F0502020204030204" pitchFamily="34" charset="0"/>
                <a:cs typeface="Times New Roman" panose="02020603050405020304" pitchFamily="18" charset="0"/>
              </a:rPr>
              <a:t>2 орын, Курмангожина Дильназ 2 орын, Тулкубаева Жания 2 орын . Жетекшісі: </a:t>
            </a:r>
            <a:r>
              <a:rPr lang="kk-KZ" sz="800" b="1" smtClean="0">
                <a:latin typeface="Times New Roman" panose="02020603050405020304" pitchFamily="18" charset="0"/>
                <a:ea typeface="Calibri" panose="020F0502020204030204" pitchFamily="34" charset="0"/>
                <a:cs typeface="Times New Roman" panose="02020603050405020304" pitchFamily="18" charset="0"/>
              </a:rPr>
              <a:t>Бекенова Амира </a:t>
            </a:r>
            <a:r>
              <a:rPr lang="kk-KZ" sz="800" b="1" dirty="0" smtClean="0">
                <a:latin typeface="Times New Roman" panose="02020603050405020304" pitchFamily="18" charset="0"/>
                <a:ea typeface="Calibri" panose="020F0502020204030204" pitchFamily="34" charset="0"/>
                <a:cs typeface="Times New Roman" panose="02020603050405020304" pitchFamily="18" charset="0"/>
              </a:rPr>
              <a:t>Сабитовна</a:t>
            </a:r>
            <a:endParaRPr lang="kk-KZ" sz="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800" b="1" dirty="0" smtClean="0">
                <a:latin typeface="Times New Roman" panose="02020603050405020304" pitchFamily="18" charset="0"/>
                <a:ea typeface="Calibri" panose="020F0502020204030204" pitchFamily="34" charset="0"/>
                <a:cs typeface="Times New Roman" panose="02020603050405020304" pitchFamily="18" charset="0"/>
              </a:rPr>
              <a:t>Алматы қаласы 2017 ж</a:t>
            </a:r>
            <a:r>
              <a:rPr lang="ru-RU" sz="800" b="1" dirty="0" smtClean="0">
                <a:latin typeface="Calibri" panose="020F0502020204030204" pitchFamily="34" charset="0"/>
                <a:ea typeface="Calibri" panose="020F0502020204030204" pitchFamily="34" charset="0"/>
                <a:cs typeface="Times New Roman" panose="02020603050405020304" pitchFamily="18" charset="0"/>
              </a:rPr>
              <a:t> </a:t>
            </a:r>
            <a:r>
              <a:rPr lang="kk-KZ" sz="800" b="1" dirty="0" smtClean="0">
                <a:latin typeface="Times New Roman" panose="02020603050405020304" pitchFamily="18" charset="0"/>
                <a:ea typeface="Calibri" panose="020F0502020204030204" pitchFamily="34" charset="0"/>
                <a:cs typeface="Times New Roman" panose="02020603050405020304" pitchFamily="18" charset="0"/>
              </a:rPr>
              <a:t>Республикалық «Күншуақ» атты  фестиваль-конкурсы, эстрадалық вокал номинациясы бойынша  </a:t>
            </a:r>
            <a:r>
              <a:rPr lang="kk-KZ" sz="800" b="1" dirty="0" smtClean="0">
                <a:effectLst/>
                <a:latin typeface="Times New Roman" panose="02020603050405020304" pitchFamily="18" charset="0"/>
                <a:ea typeface="Calibri" panose="020F0502020204030204" pitchFamily="34" charset="0"/>
                <a:cs typeface="Times New Roman" panose="02020603050405020304" pitchFamily="18" charset="0"/>
              </a:rPr>
              <a:t>Шағалалы филиалының </a:t>
            </a:r>
            <a:r>
              <a:rPr lang="ru-RU" sz="8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kk-KZ" sz="800" b="1" dirty="0" smtClean="0">
                <a:effectLst/>
                <a:latin typeface="Times New Roman" panose="02020603050405020304" pitchFamily="18" charset="0"/>
                <a:ea typeface="Calibri" panose="020F0502020204030204" pitchFamily="34" charset="0"/>
                <a:cs typeface="Times New Roman" panose="02020603050405020304" pitchFamily="18" charset="0"/>
              </a:rPr>
              <a:t>Балдаурен» вокал тобы ГРАН ПРИ  иегері атанды. Жетекшісі: Кажыгалиева Гульнафис Башариновна</a:t>
            </a:r>
            <a:endParaRPr lang="ru-RU" sz="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44" y="5104104"/>
            <a:ext cx="2479384" cy="1601321"/>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2465" y="5137983"/>
            <a:ext cx="2849074" cy="1601321"/>
          </a:xfrm>
          <a:prstGeom prst="rect">
            <a:avLst/>
          </a:prstGeom>
        </p:spPr>
      </p:pic>
    </p:spTree>
    <p:extLst>
      <p:ext uri="{BB962C8B-B14F-4D97-AF65-F5344CB8AC3E}">
        <p14:creationId xmlns:p14="http://schemas.microsoft.com/office/powerpoint/2010/main" val="150635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5923"/>
          </a:xfrm>
          <a:prstGeom prst="rect">
            <a:avLst/>
          </a:prstGeom>
        </p:spPr>
      </p:pic>
      <p:sp>
        <p:nvSpPr>
          <p:cNvPr id="3" name="Прямоугольник 2"/>
          <p:cNvSpPr/>
          <p:nvPr/>
        </p:nvSpPr>
        <p:spPr>
          <a:xfrm>
            <a:off x="515814" y="290413"/>
            <a:ext cx="11098823" cy="3793346"/>
          </a:xfrm>
          <a:prstGeom prst="rect">
            <a:avLst/>
          </a:prstGeom>
        </p:spPr>
        <p:txBody>
          <a:bodyPr wrap="square">
            <a:spAutoFit/>
          </a:bodyPr>
          <a:lstStyle/>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1.5.Оқытушылардың жетістіктері:</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 «Экспо-2017» аясында қазақтың музыкалық аспаптарында орындаушылар арасындағы «Жас дарын» облыстық байқауына қатысып, шығармашылық табысқа жеткені үшін Касымова Айзат Сандыбаевна марапатталады.</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-ЕХРО-2017 халықаралық көрмесіне арналған «Қазақстан-жарқын істердің жолашары» ұранымен «Ақмола жұлдыздары» аудандық көркемөнерпаздар байқауында көрсеткен жоғары орындаушылық шеберлігі мен үздік өнері үшін балалар вокалдық тобының жетекші Амира Бекенова марапатталады.</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 Бекенова Амира Сабитовна, білім беру бөлімінің басшысынан Алғыс хат,2016ж</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-Тюлебаева Хазина  Михайловна, «Астана Мusic Games» Республикалық байқауына оқушы дайындағаны үшін  дипломмен марапатталды;</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-Рахметов Серік, білім беру бөлімінің басшысынан Алғыс хат,2016ж;</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-Шамгунова Айслу Жауаровна, білім беру бөлімінің басшысынан Алғыс хат,2016ж;</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-Шарипов Қаиржан Алькенович, білім беру бөлімінің басшысынан Алғыс хат,2016ж;</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-Молдабаева Гульшат Башариновна,Зеренді ауданының әкімінің Құрмет грамотасы,2016ж;</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 Молдабаева Гульшат Башариновна,Ақмола облысы білім басқармасының «Ақмола аймақтық білім берудегі жаңа технологиялар орталығы»  Алғыс хаты, 2016ж.</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-Кажыгалиева Гульнафис Башариновна, Аудан әкімінің  Құрмет грамотасы,2017ж</a:t>
            </a:r>
            <a:r>
              <a:rPr lang="kk-KZ" sz="1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000" b="1" dirty="0">
                <a:latin typeface="Times New Roman" panose="02020603050405020304" pitchFamily="18" charset="0"/>
                <a:ea typeface="Calibri" panose="020F0502020204030204" pitchFamily="34" charset="0"/>
                <a:cs typeface="Times New Roman" panose="02020603050405020304" pitchFamily="18" charset="0"/>
              </a:rPr>
              <a:t> </a:t>
            </a:r>
            <a:r>
              <a:rPr lang="kk-KZ" sz="1000" b="1" dirty="0" smtClean="0">
                <a:latin typeface="Times New Roman" panose="02020603050405020304" pitchFamily="18" charset="0"/>
                <a:ea typeface="Calibri" panose="020F0502020204030204" pitchFamily="34" charset="0"/>
                <a:cs typeface="Times New Roman" panose="02020603050405020304" pitchFamily="18" charset="0"/>
              </a:rPr>
              <a:t>-Алматы қаласы Республикалық «Күншуақ» фестиваль-конкурсына ГРАН ПРИ дайындағаны үшін дипломмен марапатталды, 2017ж</a:t>
            </a:r>
          </a:p>
          <a:p>
            <a:pPr algn="just">
              <a:lnSpc>
                <a:spcPct val="107000"/>
              </a:lnSpc>
              <a:spcAft>
                <a:spcPts val="800"/>
              </a:spcAft>
            </a:pPr>
            <a:r>
              <a:rPr lang="kk-KZ" sz="1000" b="1" dirty="0" smtClean="0">
                <a:effectLst/>
                <a:latin typeface="Times New Roman" panose="02020603050405020304" pitchFamily="18" charset="0"/>
                <a:ea typeface="Calibri" panose="020F0502020204030204" pitchFamily="34" charset="0"/>
                <a:cs typeface="Times New Roman" panose="02020603050405020304" pitchFamily="18" charset="0"/>
              </a:rPr>
              <a:t>-Бекенова Амира Сабитовна, </a:t>
            </a:r>
            <a:r>
              <a:rPr lang="kk-KZ" sz="1000" b="1" dirty="0">
                <a:latin typeface="Times New Roman" panose="02020603050405020304" pitchFamily="18" charset="0"/>
                <a:ea typeface="Calibri" panose="020F0502020204030204" pitchFamily="34" charset="0"/>
                <a:cs typeface="Times New Roman" panose="02020603050405020304" pitchFamily="18" charset="0"/>
              </a:rPr>
              <a:t>Алматы қаласы Республикалық «Күншуақ» фестиваль-конкурсына ГРАН ПРИ дайындағаны үшін дипломмен марапатталды, </a:t>
            </a:r>
            <a:r>
              <a:rPr lang="kk-KZ" sz="1000" b="1" dirty="0" smtClean="0">
                <a:latin typeface="Times New Roman" panose="02020603050405020304" pitchFamily="18" charset="0"/>
                <a:ea typeface="Calibri" panose="020F0502020204030204" pitchFamily="34" charset="0"/>
                <a:cs typeface="Times New Roman" panose="02020603050405020304" pitchFamily="18" charset="0"/>
              </a:rPr>
              <a:t>2017ж</a:t>
            </a:r>
            <a:endParaRPr lang="ru-RU" sz="1000" b="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15814" y="4709797"/>
            <a:ext cx="10500948" cy="1183016"/>
          </a:xfrm>
          <a:prstGeom prst="rect">
            <a:avLst/>
          </a:prstGeom>
        </p:spPr>
        <p:txBody>
          <a:bodyPr wrap="square">
            <a:spAutoFit/>
          </a:bodyPr>
          <a:lstStyle/>
          <a:p>
            <a:pPr algn="just">
              <a:lnSpc>
                <a:spcPct val="107000"/>
              </a:lnSpc>
              <a:spcAft>
                <a:spcPts val="800"/>
              </a:spcAft>
            </a:pPr>
            <a:r>
              <a:rPr lang="kk-KZ" sz="1200" b="1" dirty="0">
                <a:latin typeface="Times New Roman" panose="02020603050405020304" pitchFamily="18" charset="0"/>
                <a:ea typeface="Calibri" panose="020F0502020204030204" pitchFamily="34" charset="0"/>
                <a:cs typeface="Times New Roman" panose="02020603050405020304" pitchFamily="18" charset="0"/>
              </a:rPr>
              <a:t>Жазғы емтихандар қорытындысы:</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k-KZ" sz="1200" dirty="0">
                <a:latin typeface="Times New Roman" panose="02020603050405020304" pitchFamily="18" charset="0"/>
                <a:ea typeface="Calibri" panose="020F0502020204030204" pitchFamily="34" charset="0"/>
                <a:cs typeface="Times New Roman" panose="02020603050405020304" pitchFamily="18" charset="0"/>
              </a:rPr>
              <a:t>Емтихандар қорытындысы бойынша жақсы көрсеткіштер Алексеевка филиалы 100 пайызға тапсырды,Қызылсая 100 пайызға,Шағалалы филиалынан Асылбеков Б.А. 100 пайыз,Кажыгалиева Г.Б.,Серікбаев Т.Д. 100 </a:t>
            </a:r>
            <a:r>
              <a:rPr lang="kk-KZ" sz="1200" dirty="0" smtClean="0">
                <a:latin typeface="Times New Roman" panose="02020603050405020304" pitchFamily="18" charset="0"/>
                <a:ea typeface="Calibri" panose="020F0502020204030204" pitchFamily="34" charset="0"/>
                <a:cs typeface="Times New Roman" panose="02020603050405020304" pitchFamily="18" charset="0"/>
              </a:rPr>
              <a:t>п. </a:t>
            </a:r>
            <a:r>
              <a:rPr lang="kk-KZ" sz="1200" dirty="0">
                <a:latin typeface="Times New Roman" panose="02020603050405020304" pitchFamily="18" charset="0"/>
                <a:ea typeface="Calibri" panose="020F0502020204030204" pitchFamily="34" charset="0"/>
                <a:cs typeface="Times New Roman" panose="02020603050405020304" pitchFamily="18" charset="0"/>
              </a:rPr>
              <a:t>тапсырылды, Ақадыр филиалы 78,5 пайызға тапсырылды. БММ бойынша: </a:t>
            </a:r>
            <a:r>
              <a:rPr lang="kk-KZ" sz="1200" dirty="0" smtClean="0">
                <a:latin typeface="Times New Roman" panose="02020603050405020304" pitchFamily="18" charset="0"/>
                <a:ea typeface="Calibri" panose="020F0502020204030204" pitchFamily="34" charset="0"/>
                <a:cs typeface="Times New Roman" panose="02020603050405020304" pitchFamily="18" charset="0"/>
              </a:rPr>
              <a:t>Молдабаева Г.Б., Тюлебаева </a:t>
            </a:r>
            <a:r>
              <a:rPr lang="kk-KZ" sz="1200" dirty="0">
                <a:latin typeface="Times New Roman" panose="02020603050405020304" pitchFamily="18" charset="0"/>
                <a:ea typeface="Calibri" panose="020F0502020204030204" pitchFamily="34" charset="0"/>
                <a:cs typeface="Times New Roman" panose="02020603050405020304" pitchFamily="18" charset="0"/>
              </a:rPr>
              <a:t>Х.М</a:t>
            </a:r>
            <a:r>
              <a:rPr lang="kk-KZ" sz="1200" dirty="0" smtClean="0">
                <a:latin typeface="Times New Roman" panose="02020603050405020304" pitchFamily="18" charset="0"/>
                <a:ea typeface="Calibri" panose="020F0502020204030204" pitchFamily="34" charset="0"/>
                <a:cs typeface="Times New Roman" panose="02020603050405020304" pitchFamily="18" charset="0"/>
              </a:rPr>
              <a:t>. 75%, Қабылова </a:t>
            </a:r>
            <a:r>
              <a:rPr lang="kk-KZ" sz="1200" dirty="0">
                <a:latin typeface="Times New Roman" panose="02020603050405020304" pitchFamily="18" charset="0"/>
                <a:ea typeface="Calibri" panose="020F0502020204030204" pitchFamily="34" charset="0"/>
                <a:cs typeface="Times New Roman" panose="02020603050405020304" pitchFamily="18" charset="0"/>
              </a:rPr>
              <a:t>А.Ж. 100 пайыз</a:t>
            </a:r>
            <a:r>
              <a:rPr lang="kk-KZ" sz="1200" dirty="0" smtClean="0">
                <a:latin typeface="Times New Roman" panose="02020603050405020304" pitchFamily="18" charset="0"/>
                <a:ea typeface="Calibri" panose="020F0502020204030204" pitchFamily="34" charset="0"/>
                <a:cs typeface="Times New Roman" panose="02020603050405020304" pitchFamily="18" charset="0"/>
              </a:rPr>
              <a:t>, Махамбетова </a:t>
            </a:r>
            <a:r>
              <a:rPr lang="kk-KZ" sz="1200" dirty="0">
                <a:latin typeface="Times New Roman" panose="02020603050405020304" pitchFamily="18" charset="0"/>
                <a:ea typeface="Calibri" panose="020F0502020204030204" pitchFamily="34" charset="0"/>
                <a:cs typeface="Times New Roman" panose="02020603050405020304" pitchFamily="18" charset="0"/>
              </a:rPr>
              <a:t>А.Т</a:t>
            </a:r>
            <a:r>
              <a:rPr lang="kk-KZ" sz="1200" dirty="0" smtClean="0">
                <a:latin typeface="Times New Roman" panose="02020603050405020304" pitchFamily="18" charset="0"/>
                <a:ea typeface="Calibri" panose="020F0502020204030204" pitchFamily="34" charset="0"/>
                <a:cs typeface="Times New Roman" panose="02020603050405020304" pitchFamily="18" charset="0"/>
              </a:rPr>
              <a:t>. 50 %, Бекенова </a:t>
            </a:r>
            <a:r>
              <a:rPr lang="kk-KZ" sz="1200" dirty="0">
                <a:latin typeface="Times New Roman" panose="02020603050405020304" pitchFamily="18" charset="0"/>
                <a:ea typeface="Calibri" panose="020F0502020204030204" pitchFamily="34" charset="0"/>
                <a:cs typeface="Times New Roman" panose="02020603050405020304" pitchFamily="18" charset="0"/>
              </a:rPr>
              <a:t>А.С. 100 </a:t>
            </a:r>
            <a:r>
              <a:rPr lang="kk-KZ" sz="1200" dirty="0" smtClean="0">
                <a:latin typeface="Times New Roman" panose="02020603050405020304" pitchFamily="18" charset="0"/>
                <a:ea typeface="Calibri" panose="020F0502020204030204" pitchFamily="34" charset="0"/>
                <a:cs typeface="Times New Roman" panose="02020603050405020304" pitchFamily="18" charset="0"/>
              </a:rPr>
              <a:t>п, </a:t>
            </a:r>
            <a:r>
              <a:rPr lang="kk-KZ" sz="1200" dirty="0">
                <a:latin typeface="Times New Roman" panose="02020603050405020304" pitchFamily="18" charset="0"/>
                <a:ea typeface="Calibri" panose="020F0502020204030204" pitchFamily="34" charset="0"/>
                <a:cs typeface="Times New Roman" panose="02020603050405020304" pitchFamily="18" charset="0"/>
              </a:rPr>
              <a:t>Касымова А.С</a:t>
            </a:r>
            <a:r>
              <a:rPr lang="kk-KZ" sz="1200" dirty="0" smtClean="0">
                <a:latin typeface="Times New Roman" panose="02020603050405020304" pitchFamily="18" charset="0"/>
                <a:ea typeface="Calibri" panose="020F0502020204030204" pitchFamily="34" charset="0"/>
                <a:cs typeface="Times New Roman" panose="02020603050405020304" pitchFamily="18" charset="0"/>
              </a:rPr>
              <a:t>. 60% п,ең </a:t>
            </a:r>
            <a:r>
              <a:rPr lang="kk-KZ" sz="1200" dirty="0">
                <a:latin typeface="Times New Roman" panose="02020603050405020304" pitchFamily="18" charset="0"/>
                <a:ea typeface="Calibri" panose="020F0502020204030204" pitchFamily="34" charset="0"/>
                <a:cs typeface="Times New Roman" panose="02020603050405020304" pitchFamily="18" charset="0"/>
              </a:rPr>
              <a:t>төменгі көрсеткіш Шарипов Қ.А. 33,1 </a:t>
            </a:r>
            <a:r>
              <a:rPr lang="kk-KZ" sz="1200" dirty="0" smtClean="0">
                <a:latin typeface="Times New Roman" panose="02020603050405020304" pitchFamily="18" charset="0"/>
                <a:ea typeface="Calibri" panose="020F0502020204030204" pitchFamily="34" charset="0"/>
                <a:cs typeface="Times New Roman" panose="02020603050405020304" pitchFamily="18" charset="0"/>
              </a:rPr>
              <a:t>п ,</a:t>
            </a:r>
            <a:r>
              <a:rPr lang="kk-KZ" sz="1200" dirty="0">
                <a:latin typeface="Times New Roman" panose="02020603050405020304" pitchFamily="18" charset="0"/>
                <a:ea typeface="Calibri" panose="020F0502020204030204" pitchFamily="34" charset="0"/>
                <a:cs typeface="Times New Roman" panose="02020603050405020304" pitchFamily="18" charset="0"/>
              </a:rPr>
              <a:t>Абдулин И.А. </a:t>
            </a:r>
            <a:r>
              <a:rPr lang="kk-KZ" sz="1200" dirty="0" smtClean="0">
                <a:latin typeface="Times New Roman" panose="02020603050405020304" pitchFamily="18" charset="0"/>
                <a:ea typeface="Calibri" panose="020F0502020204030204" pitchFamily="34" charset="0"/>
                <a:cs typeface="Times New Roman" panose="02020603050405020304" pitchFamily="18" charset="0"/>
              </a:rPr>
              <a:t> 66,2 п.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27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56477" cy="6858000"/>
          </a:xfrm>
          <a:prstGeom prst="rect">
            <a:avLst/>
          </a:prstGeom>
        </p:spPr>
      </p:pic>
      <p:graphicFrame>
        <p:nvGraphicFramePr>
          <p:cNvPr id="7" name="Диаграмма 6"/>
          <p:cNvGraphicFramePr/>
          <p:nvPr>
            <p:extLst>
              <p:ext uri="{D42A27DB-BD31-4B8C-83A1-F6EECF244321}">
                <p14:modId xmlns:p14="http://schemas.microsoft.com/office/powerpoint/2010/main" val="3308014969"/>
              </p:ext>
            </p:extLst>
          </p:nvPr>
        </p:nvGraphicFramePr>
        <p:xfrm>
          <a:off x="1891323" y="1748367"/>
          <a:ext cx="8000023" cy="3500642"/>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322982" y="679836"/>
            <a:ext cx="2642711" cy="421654"/>
          </a:xfrm>
          <a:prstGeom prst="rect">
            <a:avLst/>
          </a:prstGeom>
        </p:spPr>
        <p:txBody>
          <a:bodyPr wrap="none">
            <a:spAutoFit/>
          </a:bodyPr>
          <a:lstStyle/>
          <a:p>
            <a:pPr>
              <a:lnSpc>
                <a:spcPct val="107000"/>
              </a:lnSpc>
              <a:spcAft>
                <a:spcPts val="800"/>
              </a:spcAft>
            </a:pPr>
            <a:r>
              <a:rPr lang="kk-KZ"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БММ-нің филиалдары</a:t>
            </a:r>
            <a:endParaRPr lang="ru-RU"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9532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1374</Words>
  <Application>Microsoft Office PowerPoint</Application>
  <PresentationFormat>Широкоэкранный</PresentationFormat>
  <Paragraphs>164</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28</cp:revision>
  <cp:lastPrinted>2017-06-12T10:00:29Z</cp:lastPrinted>
  <dcterms:created xsi:type="dcterms:W3CDTF">2017-06-06T04:17:27Z</dcterms:created>
  <dcterms:modified xsi:type="dcterms:W3CDTF">2017-06-12T10:02:32Z</dcterms:modified>
</cp:coreProperties>
</file>